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24384000" cy="13716000"/>
  <p:notesSz cx="6858000" cy="9144000"/>
  <p:embeddedFontLst>
    <p:embeddedFont>
      <p:font typeface="Pretendard Bold" panose="020B0600000101010101" charset="-127"/>
      <p:bold r:id="rId17"/>
    </p:embeddedFont>
    <p:embeddedFont>
      <p:font typeface="Pretendard Medium" panose="020B0600000101010101" charset="-127"/>
      <p:bold r:id="rId18"/>
    </p:embeddedFont>
    <p:embeddedFont>
      <p:font typeface="Pretendard Regular" panose="020B0600000101010101" charset="-127"/>
      <p:regular r:id="rId19"/>
    </p:embeddedFont>
    <p:embeddedFont>
      <p:font typeface="Pretendard SemiBold" panose="020B0600000101010101" charset="-127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5151"/>
    <a:srgbClr val="5444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22" autoAdjust="0"/>
  </p:normalViewPr>
  <p:slideViewPr>
    <p:cSldViewPr>
      <p:cViewPr>
        <p:scale>
          <a:sx n="33" d="100"/>
          <a:sy n="33" d="100"/>
        </p:scale>
        <p:origin x="-72" y="9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2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413000" y="8470900"/>
            <a:ext cx="10426700" cy="711200"/>
          </a:xfrm>
          <a:prstGeom prst="rect">
            <a:avLst/>
          </a:prstGeom>
        </p:spPr>
        <p:txBody>
          <a:bodyPr lIns="0" tIns="50799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피부타입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및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사용자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맞춤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자동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추천</a:t>
            </a:r>
            <a:r>
              <a:rPr lang="en-US" sz="3999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999" b="0" i="0" u="none" strike="noStrike">
                <a:solidFill>
                  <a:srgbClr val="180D0A"/>
                </a:solidFill>
                <a:ea typeface="Pretendard SemiBold"/>
              </a:rPr>
              <a:t>서비스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13000" y="11315700"/>
            <a:ext cx="5727700" cy="965200"/>
          </a:xfrm>
          <a:prstGeom prst="rect">
            <a:avLst/>
          </a:prstGeom>
        </p:spPr>
        <p:txBody>
          <a:bodyPr lIns="0" tIns="3431" rIns="0" bIns="0" rtlCol="0" anchor="t"/>
          <a:lstStyle/>
          <a:p>
            <a:pPr lvl="0" algn="l">
              <a:lnSpc>
                <a:spcPct val="114538"/>
              </a:lnSpc>
            </a:pP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2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조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 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윤태현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, 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전익환</a:t>
            </a:r>
          </a:p>
          <a:p>
            <a:pPr lvl="0" algn="l">
              <a:lnSpc>
                <a:spcPct val="114538"/>
              </a:lnSpc>
            </a:pP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보고일시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. 2025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년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 10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월</a:t>
            </a:r>
            <a:r>
              <a:rPr lang="en-US" sz="2701" b="0" i="0" u="none" strike="noStrike" spc="54">
                <a:solidFill>
                  <a:srgbClr val="180D0A"/>
                </a:solidFill>
                <a:latin typeface="Pretendard Medium"/>
              </a:rPr>
              <a:t> 16</a:t>
            </a:r>
            <a:r>
              <a:rPr lang="ko-KR" sz="2701" b="0" i="0" u="none" strike="noStrike" spc="54">
                <a:solidFill>
                  <a:srgbClr val="180D0A"/>
                </a:solidFill>
                <a:ea typeface="Pretendard Medium"/>
              </a:rPr>
              <a:t>일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120100" y="12661900"/>
            <a:ext cx="2489200" cy="355600"/>
          </a:xfrm>
          <a:prstGeom prst="rect">
            <a:avLst/>
          </a:prstGeom>
        </p:spPr>
        <p:txBody>
          <a:bodyPr lIns="0" tIns="1270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000" b="0" i="0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48400" y="762000"/>
            <a:ext cx="2120900" cy="14859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413000" y="4191000"/>
            <a:ext cx="14058900" cy="4762500"/>
          </a:xfrm>
          <a:prstGeom prst="rect">
            <a:avLst/>
          </a:prstGeom>
        </p:spPr>
        <p:txBody>
          <a:bodyPr lIns="0" tIns="253994" rIns="0" bIns="0" rtlCol="0" anchor="t"/>
          <a:lstStyle/>
          <a:p>
            <a:pPr lvl="0" algn="l">
              <a:lnSpc>
                <a:spcPct val="91299"/>
              </a:lnSpc>
            </a:pPr>
            <a:r>
              <a:rPr lang="en" sz="13333" b="0" i="0" u="none" strike="noStrike">
                <a:solidFill>
                  <a:srgbClr val="180D0A"/>
                </a:solidFill>
                <a:ea typeface="Pretendard SemiBold"/>
              </a:rPr>
              <a:t>빅데이터</a:t>
            </a:r>
          </a:p>
          <a:p>
            <a:pPr lvl="0" algn="l">
              <a:lnSpc>
                <a:spcPct val="91299"/>
              </a:lnSpc>
            </a:pPr>
            <a:r>
              <a:rPr lang="ko-KR" sz="13333" b="0" i="0" u="none" strike="noStrike">
                <a:solidFill>
                  <a:srgbClr val="2C2C2C"/>
                </a:solidFill>
                <a:ea typeface="Pretendard SemiBold"/>
              </a:rPr>
              <a:t>운용</a:t>
            </a:r>
            <a:r>
              <a:rPr lang="en-US" sz="13333" b="0" i="0" u="none" strike="noStrike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0" i="0" u="none" strike="noStrike">
                <a:solidFill>
                  <a:srgbClr val="2C2C2C"/>
                </a:solidFill>
                <a:ea typeface="Pretendard SemiBold"/>
              </a:rPr>
              <a:t>기획</a:t>
            </a:r>
            <a:r>
              <a:rPr lang="en-US" sz="13333" b="0" i="0" u="none" strike="noStrike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3333" b="0" i="0" u="none" strike="noStrike">
                <a:solidFill>
                  <a:srgbClr val="2C2C2C"/>
                </a:solidFill>
                <a:ea typeface="Pretendard SemiBold"/>
              </a:rPr>
              <a:t>보고서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52600" y="762000"/>
            <a:ext cx="32512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03-02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43100" y="3695700"/>
            <a:ext cx="20510500" cy="10668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1. SMART_PLUS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빅데이터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분석가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직무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역량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교육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체계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 err="1">
                <a:solidFill>
                  <a:srgbClr val="180D0A"/>
                </a:solidFill>
                <a:ea typeface="Pretendard Bold"/>
              </a:rPr>
              <a:t>설계표</a:t>
            </a:r>
            <a:endParaRPr lang="ko-KR" sz="6000" b="0" i="0" u="none" strike="noStrike" dirty="0">
              <a:solidFill>
                <a:srgbClr val="180D0A"/>
              </a:solidFill>
              <a:ea typeface="Pretendard Bold"/>
            </a:endParaRP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032371"/>
              </p:ext>
            </p:extLst>
          </p:nvPr>
        </p:nvGraphicFramePr>
        <p:xfrm>
          <a:off x="1473200" y="5613400"/>
          <a:ext cx="21484967" cy="6840349"/>
        </p:xfrm>
        <a:graphic>
          <a:graphicData uri="http://schemas.openxmlformats.org/drawingml/2006/table">
            <a:tbl>
              <a:tblPr/>
              <a:tblGrid>
                <a:gridCol w="20311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58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954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634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(Analyst)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직무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역량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역량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교육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과정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설계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351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지식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통계학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수리 모델링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마이닝 및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머신러닝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기초 이해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품질 관리 및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전처리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이론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시각화 기법 및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BI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도구 이해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(Tableau, Power BI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 도메인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피부타입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소비자 맞춤 서비스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에 대한 산업 지식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분석 기초 이론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통계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수학 중심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머신러닝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알고리즘 이해 및 응용 실습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시각화 및 리포팅 툴 활용 교육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산업별 데이터 구조 분석 교육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3875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스킬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기술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Python, R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등 분석 언어 활용 능력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Pandas, </a:t>
                      </a:r>
                      <a:r>
                        <a:rPr lang="en-US" altLang="ko-KR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Numpy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Scikit-learn, TensorFlow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등 라이브러리 사용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SQL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통한 데이터 추출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처리 능력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예측모델 개발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성능 평가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(Accuracy, ROC-AUC, F1-score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등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EDA(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탐색적 데이터 분석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및 인사이트 도출 능력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분석 실무 실습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(Python/R)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전처리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및 모델링 프로젝트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성능지표 이해 및 모델 개선 실습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기반 문제 해결 워크숍 운영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172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태도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기반 의사결정에 대한 책임감과 윤리의식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협업 중심의 커뮤니케이션 능력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(PM·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기획자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엔지니어와의 연계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문제 해결 중심의 분석 사고력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지속적인 학습과 자기개발 의지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윤리 및 보안 교육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협업 프로젝트 및 커뮤니케이션 능력 향상 훈련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문제 해결형 사례 학습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케이스 스터디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최신 데이터 기술 트렌드 세미나 참여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52600" y="762000"/>
            <a:ext cx="32512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03-02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30400" y="2679700"/>
            <a:ext cx="20548600" cy="1181100"/>
          </a:xfrm>
          <a:prstGeom prst="rect">
            <a:avLst/>
          </a:prstGeom>
        </p:spPr>
        <p:txBody>
          <a:bodyPr lIns="0" tIns="8466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2.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조직</a:t>
            </a: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구성원의</a:t>
            </a: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활동</a:t>
            </a: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평가</a:t>
            </a: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기준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185132"/>
              </p:ext>
            </p:extLst>
          </p:nvPr>
        </p:nvGraphicFramePr>
        <p:xfrm>
          <a:off x="1270000" y="4394200"/>
          <a:ext cx="21868394" cy="8290790"/>
        </p:xfrm>
        <a:graphic>
          <a:graphicData uri="http://schemas.openxmlformats.org/drawingml/2006/table">
            <a:tbl>
              <a:tblPr/>
              <a:tblGrid>
                <a:gridCol w="1990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75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219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35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4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11200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(BSC)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KPI (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성과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지표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KPI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예시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가중치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(S/A/B)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고객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맞춤 추천 정확도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향상률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알고리즘 정확도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85%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 달성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25%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90%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85%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B: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80%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프로세스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수집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정제 자동화율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파이프라인 자동화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90%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 완료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25%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95%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90%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B: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80%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학습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성장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분석가 기술 역량 향상 및 교육 참여율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내부 교육 및 세미나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100%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참여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전원 참여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90%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B: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80%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재무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 시스템 운영 효율화에 따른 비용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절감률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인프라 비용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10% 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절감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15%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절감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B: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5%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절감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1591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참고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신규 데이터 소스 발굴 및 서비스 적용 건수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연간 신규 데이터 </a:t>
                      </a: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</a:t>
                      </a:r>
                      <a:r>
                        <a:rPr lang="ko-KR" altLang="en-US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건 이상 적용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S: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3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건 이상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A: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2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건</a:t>
                      </a:r>
                      <a:b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2130" b="1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B: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1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건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39900" y="762000"/>
            <a:ext cx="3276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04-01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17700" y="3060700"/>
            <a:ext cx="20548600" cy="12192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SMART_PLUS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장애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이슈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가용성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대응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 err="1">
                <a:solidFill>
                  <a:srgbClr val="180D0A"/>
                </a:solidFill>
                <a:ea typeface="Pretendard Bold"/>
              </a:rPr>
              <a:t>방안표</a:t>
            </a:r>
            <a:endParaRPr lang="ko-KR" sz="6000" b="0" i="0" u="none" strike="noStrike" dirty="0">
              <a:solidFill>
                <a:srgbClr val="180D0A"/>
              </a:solidFill>
              <a:ea typeface="Pretendard Bold"/>
            </a:endParaRP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918212"/>
              </p:ext>
            </p:extLst>
          </p:nvPr>
        </p:nvGraphicFramePr>
        <p:xfrm>
          <a:off x="1259547" y="5143500"/>
          <a:ext cx="21877606" cy="6946899"/>
        </p:xfrm>
        <a:graphic>
          <a:graphicData uri="http://schemas.openxmlformats.org/drawingml/2006/table">
            <a:tbl>
              <a:tblPr/>
              <a:tblGrid>
                <a:gridCol w="1041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912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253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79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39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257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번호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SMART_PLUS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이슈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NCS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원인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장애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유형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긴급도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장애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가용성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477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1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수집 모듈 오류로 인한 실시간 분석 지연</a:t>
                      </a:r>
                      <a:endParaRPr lang="en-US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Tx/>
                        <a:buNone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파이프라인 설계 미흡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네트워크 불안정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buFontTx/>
                        <a:buNone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긴급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 지연으로 서비스 품질 저하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en-US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Tx/>
                        <a:buNone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실시간 로그 모니터링 시스템 구축 및 데이터 수집 모듈 이중화 구성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0477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2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추천 알고리즘 서버 과부하로 인한 서비스 중단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Tx/>
                        <a:buNone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트래픽 예측 실패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서버 리소스 부족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buFontTx/>
                        <a:buNone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높음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사용자 불만 증가 및 신뢰도 하락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en-US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Tx/>
                        <a:buNone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클라우드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오토스케일링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적용 및 캐시 서버 활용으로 부하 분산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477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3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모델 학습 데이터 손상 또는 누락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Tx/>
                        <a:buNone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백업 관리 부재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무결성 검증 미흡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16199"/>
                        </a:lnSpc>
                        <a:buFontTx/>
                        <a:buNone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중간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정확도 저하 위험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en-US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Tx/>
                        <a:buNone/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주기적 데이터 백업 및 무결성 검사 자동화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손상 시 이전 버전 복원 절차 마련</a:t>
                      </a:r>
                      <a:endParaRPr lang="ko-KR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7200" y="762000"/>
            <a:ext cx="3276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04-02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17700" y="3060700"/>
            <a:ext cx="20535900" cy="12192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1. SMART_PLUS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서비스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수준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협약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(SLA) </a:t>
            </a:r>
            <a:r>
              <a:rPr lang="ko-KR" sz="6000" b="0" i="0" u="none" strike="noStrike" dirty="0">
                <a:solidFill>
                  <a:srgbClr val="180D0A"/>
                </a:solidFill>
                <a:ea typeface="Pretendard Bold"/>
              </a:rPr>
              <a:t>평가</a:t>
            </a:r>
            <a:r>
              <a:rPr lang="en-US" sz="6000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 dirty="0" err="1">
                <a:solidFill>
                  <a:srgbClr val="180D0A"/>
                </a:solidFill>
                <a:ea typeface="Pretendard Bold"/>
              </a:rPr>
              <a:t>지표표</a:t>
            </a:r>
            <a:endParaRPr lang="ko-KR" sz="6000" b="0" i="0" u="none" strike="noStrike" dirty="0">
              <a:solidFill>
                <a:srgbClr val="180D0A"/>
              </a:solidFill>
              <a:ea typeface="Pretendard Bold"/>
            </a:endParaRP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6671569"/>
              </p:ext>
            </p:extLst>
          </p:nvPr>
        </p:nvGraphicFramePr>
        <p:xfrm>
          <a:off x="1485900" y="4572000"/>
          <a:ext cx="21451178" cy="8002523"/>
        </p:xfrm>
        <a:graphic>
          <a:graphicData uri="http://schemas.openxmlformats.org/drawingml/2006/table">
            <a:tbl>
              <a:tblPr/>
              <a:tblGrid>
                <a:gridCol w="28721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52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522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522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5222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0922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구분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측정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가중치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총합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100%)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측정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주기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최소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시스템 가용성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서버 정상 가동률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en-US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25%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월간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99.9%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99%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 응답 속도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(API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평균 응답 시간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ko-KR" alt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주간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초 이하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초 이하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장애 복구 시간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(MTTR)</a:t>
                      </a:r>
                      <a:endParaRPr lang="en-US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15%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분기별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시간 이내 복구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3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시간 이내 복구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로그 및 데이터 백업 관리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준수율</a:t>
                      </a:r>
                      <a:endParaRPr lang="en-US" sz="2130" b="0" i="0" u="none" strike="noStrike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월간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100%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수행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95%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 수행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3865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보안 업데이트 및 시스템 점검 </a:t>
                      </a: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이행률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20%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분기별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100%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이행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90%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 이행</a:t>
                      </a:r>
                      <a:endParaRPr lang="en-US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7200" y="762000"/>
            <a:ext cx="3276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04-02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17700" y="2946400"/>
            <a:ext cx="20548600" cy="12192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2. SMART_PLUS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핵심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구성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요소의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변경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계획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485900" y="4432300"/>
          <a:ext cx="21374100" cy="8140700"/>
        </p:xfrm>
        <a:graphic>
          <a:graphicData uri="http://schemas.openxmlformats.org/drawingml/2006/table">
            <a:tbl>
              <a:tblPr/>
              <a:tblGrid>
                <a:gridCol w="27434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389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522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367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8589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자산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이슈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모델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304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알고리즘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(Accuracy 85%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새로운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MLOps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(Recommendation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테이블의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Algo_Version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재학습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파이프라인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주도로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재학습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A/B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PM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승인하에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배포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304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테이블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항목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새로운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Open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거버넌스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보고서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연관된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ETL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프로세스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엔지니어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주도로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롤백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(Rollback)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롤백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문서화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6304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종료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인터페이스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(File 10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참고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공공데이터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네이버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쇼핑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정기적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의존성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$\text{API}$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코드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시간을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감지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$\text{API}$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종료될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투입할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문서화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6304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용량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OS/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업그레이드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위원회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평가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승인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절차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의무화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자원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스토리지에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Scale-out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실행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점검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중단이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작업은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최소화하고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반드시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(DR)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함께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2743200"/>
            <a:ext cx="22720300" cy="822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92800" y="2501900"/>
            <a:ext cx="3771900" cy="2006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2400" y="8877300"/>
            <a:ext cx="3606800" cy="9779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781800" y="9144000"/>
            <a:ext cx="3022600" cy="4318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399" b="0" i="0" u="none" strike="noStrike">
                <a:solidFill>
                  <a:srgbClr val="FFFFFF"/>
                </a:solidFill>
                <a:latin typeface="Pretendard Medium"/>
              </a:rPr>
              <a:t>2</a:t>
            </a:r>
            <a:r>
              <a:rPr lang="ko-KR" sz="2399" b="0" i="0" u="none" strike="noStrike">
                <a:solidFill>
                  <a:srgbClr val="FFFFFF"/>
                </a:solidFill>
                <a:ea typeface="Pretendard Medium"/>
              </a:rPr>
              <a:t>조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3500" y="8877300"/>
            <a:ext cx="3606800" cy="977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515600" y="9144000"/>
            <a:ext cx="3022600" cy="4318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399" b="0" i="0" u="none" strike="noStrike">
                <a:solidFill>
                  <a:srgbClr val="180D0A"/>
                </a:solidFill>
                <a:ea typeface="Pretendard Medium"/>
              </a:rPr>
              <a:t>윤태현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44600" y="8877300"/>
            <a:ext cx="3606800" cy="9779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4236700" y="9144000"/>
            <a:ext cx="3022600" cy="4318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399" b="0" i="0" u="none" strike="noStrike">
                <a:solidFill>
                  <a:srgbClr val="180D0A"/>
                </a:solidFill>
                <a:ea typeface="Pretendard Medium"/>
              </a:rPr>
              <a:t>전익환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170900" y="10769600"/>
            <a:ext cx="2489200" cy="355600"/>
          </a:xfrm>
          <a:prstGeom prst="rect">
            <a:avLst/>
          </a:prstGeom>
        </p:spPr>
        <p:txBody>
          <a:bodyPr lIns="0" tIns="1270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000" b="0" i="0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542500" y="9817100"/>
            <a:ext cx="596900" cy="6858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418300" y="2743200"/>
            <a:ext cx="2120900" cy="14859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5715000" y="5372100"/>
            <a:ext cx="12966700" cy="2374900"/>
          </a:xfrm>
          <a:prstGeom prst="rect">
            <a:avLst/>
          </a:prstGeom>
        </p:spPr>
        <p:txBody>
          <a:bodyPr lIns="0" tIns="169333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13333" b="0" i="0" u="none" strike="noStrike">
                <a:solidFill>
                  <a:srgbClr val="180D0A"/>
                </a:solidFill>
                <a:latin typeface="Pretendard Bold"/>
              </a:rPr>
              <a:t> 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1500" y="2540000"/>
            <a:ext cx="35560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2115800" y="18796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95000" y="2806700"/>
            <a:ext cx="3441700" cy="5715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품질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관리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45800" y="3683000"/>
            <a:ext cx="3670300" cy="25781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품질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기준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정의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품질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이슈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데이터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생명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주기별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품질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방안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계획표</a:t>
            </a:r>
          </a:p>
          <a:p>
            <a:pPr lvl="0" algn="l">
              <a:lnSpc>
                <a:spcPct val="149400"/>
              </a:lnSpc>
            </a:pPr>
            <a:endParaRPr lang="ko-KR" sz="2466" b="0" i="0" u="none" strike="noStrike">
              <a:solidFill>
                <a:srgbClr val="2C2C2C"/>
              </a:solidFill>
              <a:ea typeface="Pretendard Regular"/>
            </a:endParaRP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4400" y="7289800"/>
            <a:ext cx="3556000" cy="254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7551400" y="66294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179800" y="7556500"/>
            <a:ext cx="3517900" cy="5715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운영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관리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281400" y="8458200"/>
            <a:ext cx="5092700" cy="15621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장애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이슈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가용성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대응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방안표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서비스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수준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협약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(SLA)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평가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지표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핵심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구성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요소의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변경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계획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4400" y="2540000"/>
            <a:ext cx="3556000" cy="254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7551400" y="18796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408400" y="2806700"/>
            <a:ext cx="3060700" cy="5715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보안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관리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281400" y="3708400"/>
            <a:ext cx="4000500" cy="14478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개인정보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비식별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조치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계획표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수명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주기별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보안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위험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방안표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1500" y="7289800"/>
            <a:ext cx="3556000" cy="254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2115800" y="6629400"/>
            <a:ext cx="774700" cy="469900"/>
          </a:xfrm>
          <a:prstGeom prst="rect">
            <a:avLst/>
          </a:prstGeom>
        </p:spPr>
        <p:txBody>
          <a:bodyPr lIns="0" tIns="1693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" sz="2666" b="0" i="0" u="none" strike="noStrike">
                <a:solidFill>
                  <a:srgbClr val="54443F"/>
                </a:solidFill>
                <a:latin typeface="Pretendard Medium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023600" y="7556500"/>
            <a:ext cx="2984500" cy="571500"/>
          </a:xfrm>
          <a:prstGeom prst="rect">
            <a:avLst/>
          </a:prstGeom>
        </p:spPr>
        <p:txBody>
          <a:bodyPr lIns="0" tIns="19473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조직</a:t>
            </a:r>
            <a:r>
              <a:rPr lang="en-US" sz="3066" b="0" i="0" u="none" strike="noStrike">
                <a:solidFill>
                  <a:srgbClr val="180D0A"/>
                </a:solidFill>
                <a:latin typeface="Pretendard SemiBold"/>
              </a:rPr>
              <a:t> </a:t>
            </a:r>
            <a:r>
              <a:rPr lang="ko-KR" sz="3066" b="0" i="0" u="none" strike="noStrike">
                <a:solidFill>
                  <a:srgbClr val="180D0A"/>
                </a:solidFill>
                <a:ea typeface="Pretendard SemiBold"/>
              </a:rPr>
              <a:t>수립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642600" y="8432800"/>
            <a:ext cx="4241800" cy="2692400"/>
          </a:xfrm>
          <a:prstGeom prst="rect">
            <a:avLst/>
          </a:prstGeom>
        </p:spPr>
        <p:txBody>
          <a:bodyPr rtlCol="0" anchor="t"/>
          <a:lstStyle/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조직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구성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핵심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업무의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역할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책임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할당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빅데이터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분석가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직무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역량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및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교육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체계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설계표</a:t>
            </a:r>
          </a:p>
          <a:p>
            <a:pPr marL="342900" lvl="1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조직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구성원의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활동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평가</a:t>
            </a:r>
            <a:r>
              <a:rPr lang="en-US" sz="2466" b="0" i="0" u="none" strike="noStrike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466" b="0" i="0" u="none" strike="noStrike">
                <a:solidFill>
                  <a:srgbClr val="2C2C2C"/>
                </a:solidFill>
                <a:ea typeface="Pretendard Regular"/>
              </a:rPr>
              <a:t>기준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2667000" y="6146800"/>
            <a:ext cx="6400800" cy="1422400"/>
          </a:xfrm>
          <a:prstGeom prst="rect">
            <a:avLst/>
          </a:prstGeom>
        </p:spPr>
        <p:txBody>
          <a:bodyPr lIns="0" tIns="10159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7998" b="0" i="0" u="none" strike="noStrike">
                <a:solidFill>
                  <a:srgbClr val="180D0A"/>
                </a:solidFill>
                <a:latin typeface="Pretendard SemiBold"/>
              </a:rPr>
              <a:t>CONTENTS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1400" y="762000"/>
            <a:ext cx="2120900" cy="14859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21120100" y="12661900"/>
            <a:ext cx="2489200" cy="355600"/>
          </a:xfrm>
          <a:prstGeom prst="rect">
            <a:avLst/>
          </a:prstGeom>
        </p:spPr>
        <p:txBody>
          <a:bodyPr lIns="0" tIns="1270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000" b="0" i="0" u="none" strike="noStrike" spc="-20">
                <a:solidFill>
                  <a:srgbClr val="FFFFFF"/>
                </a:solidFill>
                <a:latin typeface="Pretendard Medium"/>
              </a:rPr>
              <a:t>KOREA IT ACADEMY</a:t>
            </a: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91700" y="11760200"/>
            <a:ext cx="5969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79600" y="762000"/>
            <a:ext cx="29845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01-01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829300" y="2946400"/>
            <a:ext cx="12738100" cy="1485900"/>
          </a:xfrm>
          <a:prstGeom prst="rect">
            <a:avLst/>
          </a:prstGeom>
        </p:spPr>
        <p:txBody>
          <a:bodyPr lIns="0" tIns="93131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품질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기준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정의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485900" y="5118100"/>
          <a:ext cx="21466142" cy="6583799"/>
        </p:xfrm>
        <a:graphic>
          <a:graphicData uri="http://schemas.openxmlformats.org/drawingml/2006/table">
            <a:tbl>
              <a:tblPr/>
              <a:tblGrid>
                <a:gridCol w="2817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6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420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NCS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정의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SMART_PLUS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예시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유용성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사용자에게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목적에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부합하는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가치를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문제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해결에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실질적인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도움을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정도를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(Specific)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전환율이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증가해야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(Achievable)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80%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만족하며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재이용해야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적시성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시점에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없이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정도를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(Measurable)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목록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시간이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5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이내로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(Time-bound)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1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이내에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2525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정확성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없이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현실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세계의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정확하게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예측값이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일치하는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정도를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(Reliable)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유효성이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99%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보장되어야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(Usable)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(Accuracy)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85%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유지해야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한다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79600" y="762000"/>
            <a:ext cx="29972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01-02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816600" y="2755900"/>
            <a:ext cx="12738100" cy="1485900"/>
          </a:xfrm>
          <a:prstGeom prst="rect">
            <a:avLst/>
          </a:prstGeom>
        </p:spPr>
        <p:txBody>
          <a:bodyPr lIns="0" tIns="93131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품질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이슈</a:t>
            </a:r>
            <a:r>
              <a:rPr lang="en-US" sz="7333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7333" b="0" i="0" u="none" strike="noStrike">
                <a:solidFill>
                  <a:srgbClr val="180D0A"/>
                </a:solidFill>
                <a:ea typeface="Pretendard Bold"/>
              </a:rPr>
              <a:t>분석표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485900" y="4648200"/>
          <a:ext cx="21561221" cy="7787763"/>
        </p:xfrm>
        <a:graphic>
          <a:graphicData uri="http://schemas.openxmlformats.org/drawingml/2006/table">
            <a:tbl>
              <a:tblPr/>
              <a:tblGrid>
                <a:gridCol w="18178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1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811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811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82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유형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이슈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(SMART_PLUS)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원인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(NCS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업무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영향도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4982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적시성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요구하는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5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1.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급증에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따른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2.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복잡한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신경망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대규모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고객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증가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전환율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하락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인력의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긴급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4982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정확성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맞춤형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비정확성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선호도와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낮은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품질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1.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부정합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Product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불일치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2.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트렌드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미반영으로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(85%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하락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의사결정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하락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재구매율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하락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증가로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손실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재학습에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리소스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투입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4982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보안성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오남용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미흡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1.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필요한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노출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
2.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미적용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요구사항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R-005)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누락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취약점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발생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과태료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부과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(GDPR,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개인정보보호법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 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신뢰도와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치명적인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손상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재정비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79600" y="762000"/>
            <a:ext cx="29972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01-03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43100" y="2679700"/>
            <a:ext cx="20510500" cy="10668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SMART_PLUS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데이터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생명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주기별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품질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방안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계획표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231900" y="4241800"/>
          <a:ext cx="21914014" cy="8383852"/>
        </p:xfrm>
        <a:graphic>
          <a:graphicData uri="http://schemas.openxmlformats.org/drawingml/2006/table">
            <a:tbl>
              <a:tblPr/>
              <a:tblGrid>
                <a:gridCol w="1330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0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708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523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08025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수명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비정형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반정형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67657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수집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유효성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무결성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유효성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크기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유효성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(File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업로드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무결성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전송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Hash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비교를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스키마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항목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누락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동일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ID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즉시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필터링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저장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일관성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엄격히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일관성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URL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메타데이터의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데이터베이스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(DB)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와의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매핑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일관성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백업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DBMS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백업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계획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수립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676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제고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(Vision API)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오류율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학습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대표성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편향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여부를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주기적으로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결측치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이상치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EDA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발견된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결측치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(Null),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오입력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정제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정확도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Accuracy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핵심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임계치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알람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76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활용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적시성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호환성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적합성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로직에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적절하게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반영되는지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A/B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테스트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진행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모니터링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Latency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측정하여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인터페이스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호환성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형식의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호환성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유지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제공받는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전송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67656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폐기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책임성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준수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기한이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만료된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불가능하도록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담당자를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감사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남겨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책임성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확보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장기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미접속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법규에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따라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보관하거나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마스킹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DB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메타데이터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기록을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안전하게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66900" y="762000"/>
            <a:ext cx="3022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94100" y="2946400"/>
            <a:ext cx="17183100" cy="1181100"/>
          </a:xfrm>
          <a:prstGeom prst="rect">
            <a:avLst/>
          </a:prstGeom>
        </p:spPr>
        <p:txBody>
          <a:bodyPr lIns="0" tIns="8466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SMART_PLUS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개인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정보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비식별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조치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계획표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358900" y="5016500"/>
          <a:ext cx="21740198" cy="7259348"/>
        </p:xfrm>
        <a:graphic>
          <a:graphicData uri="http://schemas.openxmlformats.org/drawingml/2006/table">
            <a:tbl>
              <a:tblPr/>
              <a:tblGrid>
                <a:gridCol w="2971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84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21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772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811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09228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항목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가정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유형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식별자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NCS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기준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비식별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조치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방법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SMART_PLUS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User_ID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(Pseudonymization)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일련번호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User_ID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단계에서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사용하지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않고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임의의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일련번호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(Hash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변환하여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Login_ID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이메일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휴대폰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직접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or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(Deletion/Pseudonymization)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데이터셋에서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Login_ID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필드를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제거하고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User_ID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값만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지성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건성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복합성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프로파일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건강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범주화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(Categorization) or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총계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(Aggregation)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광범위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범주화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세분화된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타입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', 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광범위한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카테고리로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묶어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나이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(Age)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프로파일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준식별자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다른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범주화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(Categorization)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연령대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나이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'(25, 30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'20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초반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', '30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'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일정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범위의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구간으로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변환하여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90024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Review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텍스트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행동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준식별자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특정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마스킹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(Masking)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(Substitution)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마스킹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후기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텍스트에서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개인의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주소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연락처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식별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있는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단어를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표현식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(Regex)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마스킹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'OOO'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대체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54200" y="762000"/>
            <a:ext cx="30226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02-02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55800" y="2578100"/>
            <a:ext cx="20472400" cy="1066800"/>
          </a:xfrm>
          <a:prstGeom prst="rect">
            <a:avLst/>
          </a:prstGeom>
        </p:spPr>
        <p:txBody>
          <a:bodyPr lIns="0" tIns="7620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SMART_PLUS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수명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주기별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보안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위험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분석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관리</a:t>
            </a:r>
            <a:r>
              <a:rPr lang="en-US" sz="6000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000" b="0" i="0" u="none" strike="noStrike">
                <a:solidFill>
                  <a:srgbClr val="180D0A"/>
                </a:solidFill>
                <a:ea typeface="Pretendard Bold"/>
              </a:rPr>
              <a:t>방안표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155700" y="3822700"/>
          <a:ext cx="22109434" cy="8955602"/>
        </p:xfrm>
        <a:graphic>
          <a:graphicData uri="http://schemas.openxmlformats.org/drawingml/2006/table">
            <a:tbl>
              <a:tblPr/>
              <a:tblGrid>
                <a:gridCol w="1438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14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22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269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24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643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638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7669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수명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보안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자산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주요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위협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요소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위협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취약점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발생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/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손실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영향도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위험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수준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관점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대응</a:t>
                      </a:r>
                      <a:r>
                        <a:rPr lang="en-US" sz="20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방안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수집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프로필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중간자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공격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(MITM) :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통신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구간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도청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가로채기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위협</a:t>
                      </a:r>
                      <a:endParaRPr lang="en-US" sz="1100" dirty="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API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취약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부실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보통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통신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경로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존재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전송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보안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통신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통신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구간에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HTTPS/SSL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강화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OAuth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토큰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체계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저장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DB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이미지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실패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없는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미인가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저장소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DB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비인가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보통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내부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시스템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대량의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DB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피부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취향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컬럼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레벨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암호화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DB/File Server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원칙에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따라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통제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(Notebook),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ML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가중치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데이터셋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또는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ML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탈취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비식별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조치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우회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재식별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노출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낮음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폐쇄망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지적재산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외부와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분리된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환경에서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비식별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K-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익명성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비식별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적정성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활용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 (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), Web/App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거부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공격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(DoS/DDoS) : 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마비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오용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B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획득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대외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노출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중단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제어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무결성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Rate Limiting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추천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API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대한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접근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횟수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설정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출력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무결성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API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응답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사용자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권한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로직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필수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폐기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백업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 </a:t>
                      </a:r>
                      <a:endParaRPr lang="en-US" sz="110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Archive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잔존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민감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정보가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포함된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백업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파일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미파기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가능성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보통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소홀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영향도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높음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(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사후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유출</a:t>
                      </a:r>
                      <a:r>
                        <a:rPr lang="en-US" sz="2000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상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완전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보장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물리적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논리적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파기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대상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데이터는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복구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불가능한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방법으로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완전히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 dirty="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폐기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감사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법규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준수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여부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완전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삭제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기록을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감사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로그로</a:t>
                      </a:r>
                      <a:r>
                        <a:rPr lang="en-US" sz="2000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000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보존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54200" y="762000"/>
            <a:ext cx="30480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03-01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30400" y="3314700"/>
            <a:ext cx="20523200" cy="1346200"/>
          </a:xfrm>
          <a:prstGeom prst="rect">
            <a:avLst/>
          </a:prstGeom>
        </p:spPr>
        <p:txBody>
          <a:bodyPr lIns="0" tIns="8466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1. SMART_PLUS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조직</a:t>
            </a:r>
            <a:r>
              <a:rPr lang="en-US" sz="6666" b="0" i="0" u="none" strike="noStrike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>
                <a:solidFill>
                  <a:srgbClr val="180D0A"/>
                </a:solidFill>
                <a:ea typeface="Pretendard Bold"/>
              </a:rPr>
              <a:t>구성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6636565"/>
              </p:ext>
            </p:extLst>
          </p:nvPr>
        </p:nvGraphicFramePr>
        <p:xfrm>
          <a:off x="1422400" y="5194300"/>
          <a:ext cx="21548090" cy="7319820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810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669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직무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명칭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NCS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직무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역할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설명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프로젝트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4443F"/>
                          </a:solidFill>
                          <a:ea typeface="Pretendard SemiBold"/>
                        </a:rPr>
                        <a:t>관리자</a:t>
                      </a:r>
                      <a:r>
                        <a:rPr lang="en-US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 </a:t>
                      </a:r>
                      <a:endParaRPr lang="en-US" sz="1100" dirty="0"/>
                    </a:p>
                    <a:p>
                      <a:pPr lvl="0" algn="ctr">
                        <a:lnSpc>
                          <a:spcPct val="116199"/>
                        </a:lnSpc>
                      </a:pPr>
                      <a:r>
                        <a:rPr lang="en" sz="2133" b="0" i="0" u="none" strike="noStrike" dirty="0">
                          <a:solidFill>
                            <a:srgbClr val="54443F"/>
                          </a:solidFill>
                          <a:latin typeface="Pretendard SemiBold"/>
                        </a:rPr>
                        <a:t>(PM)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프로젝트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프로젝트의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전략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범위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일정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예산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위험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요소를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총괄적으로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관리하고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통제하여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목표를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달성한다</a:t>
                      </a:r>
                      <a:endParaRPr lang="en-US" sz="1100" dirty="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이해관계자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조정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분석가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엔지니어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비즈니스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부서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간의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요구사항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의사소통을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조율하고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리소스를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배분한다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기획자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(Planner)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기획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비즈니스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목표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예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: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 err="1">
                          <a:solidFill>
                            <a:srgbClr val="515151"/>
                          </a:solidFill>
                          <a:ea typeface="Pretendard SemiBold"/>
                        </a:rPr>
                        <a:t>전환율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재구매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예측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)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달성을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위해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주제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범위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최종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산출물을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정의하고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로드맵을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수립한다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 </a:t>
                      </a:r>
                      <a:endParaRPr lang="en-US" sz="1100" dirty="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요구사항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현업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부서의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요구사항을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수집하고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이를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기반의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구체적인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과제로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 err="1">
                          <a:solidFill>
                            <a:srgbClr val="515151"/>
                          </a:solidFill>
                          <a:ea typeface="Pretendard SemiBold"/>
                        </a:rPr>
                        <a:t>명세화한다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(RQ-01, RQ-02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분석가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(Analyst)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정제된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데이터를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활용하여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탐색적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(EDA)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수행하고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로지스틱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회귀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랜덤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포레스트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최적의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머신러닝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모델을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선정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/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개발하며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성능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지표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(Accuracy, ROC-AUC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검증한다</a:t>
                      </a:r>
                      <a:endParaRPr lang="en-US" sz="110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인사이트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도출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분석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결과를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기반으로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비즈니스적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의미를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해석하고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실제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서비스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적용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활용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방안을</a:t>
                      </a:r>
                      <a:r>
                        <a:rPr lang="en-US" sz="2133" b="0" i="0" u="none" strike="noStrike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15151"/>
                          </a:solidFill>
                          <a:ea typeface="Pretendard SemiBold"/>
                        </a:rPr>
                        <a:t>제시한다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357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>
                          <a:solidFill>
                            <a:srgbClr val="54443F"/>
                          </a:solidFill>
                          <a:ea typeface="Pretendard SemiBold"/>
                        </a:rPr>
                        <a:t>엔지니어</a:t>
                      </a:r>
                      <a:r>
                        <a:rPr lang="en-US" sz="2133" b="0" i="0" u="none" strike="noStrike">
                          <a:solidFill>
                            <a:srgbClr val="54443F"/>
                          </a:solidFill>
                          <a:latin typeface="Pretendard SemiBold"/>
                        </a:rPr>
                        <a:t> (Engineer)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플랫폼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구축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: Hadoop, Spark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빅데이터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플랫폼을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구축하고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운영하며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파이프라인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(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저장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처리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안정성을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확보한다</a:t>
                      </a:r>
                      <a:endParaRPr lang="en-US" sz="1100" dirty="0"/>
                    </a:p>
                    <a:p>
                      <a:pPr marL="342900" lvl="1" indent="-342900" algn="l">
                        <a:lnSpc>
                          <a:spcPct val="116199"/>
                        </a:lnSpc>
                        <a:buClr>
                          <a:srgbClr val="000000"/>
                        </a:buClr>
                        <a:buFont typeface="Arial"/>
                        <a:buChar char="●"/>
                      </a:pP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운영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인프라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관리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: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실시간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로그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, API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연동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제품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정보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등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대용량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데이터의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 err="1">
                          <a:solidFill>
                            <a:srgbClr val="515151"/>
                          </a:solidFill>
                          <a:ea typeface="Pretendard SemiBold"/>
                        </a:rPr>
                        <a:t>적시적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수집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및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효율적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저장을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위한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아키텍처를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설계하고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운영한다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 (File 7, 10, 11 </a:t>
                      </a:r>
                      <a:r>
                        <a:rPr lang="ko-KR" sz="2133" b="0" i="0" u="none" strike="noStrike" dirty="0">
                          <a:solidFill>
                            <a:srgbClr val="515151"/>
                          </a:solidFill>
                          <a:ea typeface="Pretendard SemiBold"/>
                        </a:rPr>
                        <a:t>기반</a:t>
                      </a:r>
                      <a:r>
                        <a:rPr lang="en-US" sz="2133" b="0" i="0" u="none" strike="noStrike" dirty="0">
                          <a:solidFill>
                            <a:srgbClr val="515151"/>
                          </a:solidFill>
                          <a:latin typeface="Pretendard SemiBold"/>
                        </a:rPr>
                        <a:t>)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6858000"/>
            <a:ext cx="24409400" cy="689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62000"/>
            <a:ext cx="22720300" cy="12204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558800"/>
            <a:ext cx="3771900" cy="2006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54200" y="762000"/>
            <a:ext cx="3048000" cy="13081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7333" b="0" i="0" u="none" strike="noStrike">
                <a:solidFill>
                  <a:srgbClr val="FFFFFF"/>
                </a:solidFill>
                <a:latin typeface="Pretendard SemiBold"/>
              </a:rPr>
              <a:t>03-01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30400" y="3314700"/>
            <a:ext cx="20523200" cy="1346200"/>
          </a:xfrm>
          <a:prstGeom prst="rect">
            <a:avLst/>
          </a:prstGeom>
        </p:spPr>
        <p:txBody>
          <a:bodyPr lIns="0" tIns="84667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2. SMART_PLUS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핵심</a:t>
            </a: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업무의</a:t>
            </a: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역할</a:t>
            </a: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및</a:t>
            </a: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책임</a:t>
            </a:r>
            <a:r>
              <a:rPr lang="en-US" sz="6666" b="0" i="0" u="none" strike="noStrike" dirty="0">
                <a:solidFill>
                  <a:srgbClr val="180D0A"/>
                </a:solidFill>
                <a:latin typeface="Pretendard Bold"/>
              </a:rPr>
              <a:t> </a:t>
            </a:r>
            <a:r>
              <a:rPr lang="ko-KR" sz="6666" b="0" i="0" u="none" strike="noStrike" dirty="0">
                <a:solidFill>
                  <a:srgbClr val="180D0A"/>
                </a:solidFill>
                <a:ea typeface="Pretendard Bold"/>
              </a:rPr>
              <a:t>할당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522368"/>
              </p:ext>
            </p:extLst>
          </p:nvPr>
        </p:nvGraphicFramePr>
        <p:xfrm>
          <a:off x="1257300" y="4622800"/>
          <a:ext cx="21832276" cy="8149889"/>
        </p:xfrm>
        <a:graphic>
          <a:graphicData uri="http://schemas.openxmlformats.org/drawingml/2006/table">
            <a:tbl>
              <a:tblPr/>
              <a:tblGrid>
                <a:gridCol w="438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626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626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626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626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76721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업무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133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정의</a:t>
                      </a:r>
                      <a:r>
                        <a:rPr lang="en-US" sz="2133" b="0" i="0" u="none" strike="noStrike" dirty="0">
                          <a:solidFill>
                            <a:srgbClr val="FFFFFF"/>
                          </a:solidFill>
                          <a:latin typeface="Pretendard SemiBold"/>
                        </a:rPr>
                        <a:t> (SMART_PLUS)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PM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기획자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분석가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en" sz="2133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엔지니어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4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79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프로젝트 기획 및 전략 수립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프로젝트 목표 및 추진 일정 수립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리스크 관리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 목적 및 타깃 분석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기반 기획 방향 제시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 요구사항 정리 및 목표 검증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인프라 요구사항 정의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구축 일정 협의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9624" cap="flat" cmpd="sng" algn="ctr">
                      <a:solidFill>
                        <a:srgbClr val="8888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79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수집 및 관리 체계 구축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전반적 데이터 수집 프로세스 검토 및 승인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수집 데이터 항목 기획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외부 데이터 활용 방안 기획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수집 데이터 품질 검토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이상치 탐지 로직 제시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API·DB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연동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파이프라인 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저장 구조 설계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79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</a:t>
                      </a:r>
                      <a:r>
                        <a:rPr lang="ko-KR" altLang="en-US" sz="2130" dirty="0" err="1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전처리</a:t>
                      </a: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및 품질 관리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품질 기준 수립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관리 체계 승인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정제 및 표준화 정책 기획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결측치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처리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이상값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제거 등 데이터 클렌징 수행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정제 자동화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ETL(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추출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변환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적재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파이프라인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79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 모델 설계 및 구현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 모델 개발 일정 관리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결과 검증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 목적 정의 및 활용 시나리오 기획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 err="1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머신러닝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통계 기반 모델링 수행 및 검증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모델 학습 환경 구축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최적화 알고리즘 구현 지원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79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</a:t>
                      </a:r>
                      <a:r>
                        <a:rPr lang="en-US" altLang="ko-KR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제품 적용 전략 수립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결과물 기반 사업화 전략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성과 관리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 결과를 활용한 신규 서비스 기획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결과 데이터 해석 및 시각화 리포트 작성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결과물 배포 자동화 및 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API 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79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시스템 운영 및 유지보수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시스템 운영 정책 수립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리스크 대응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 개선 요구사항 도출 및 반영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모델 성능 모니터링 및 피드백 제공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서버 및 데이터베이스 성능 관리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보안 점검 수행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7982">
                <a:tc>
                  <a:txBody>
                    <a:bodyPr/>
                    <a:lstStyle/>
                    <a:p>
                      <a:pPr lvl="0" algn="ctr">
                        <a:lnSpc>
                          <a:spcPct val="116199"/>
                        </a:lnSpc>
                        <a:defRPr/>
                      </a:pPr>
                      <a:r>
                        <a:rPr lang="ko-KR" altLang="en-US" sz="2130" dirty="0">
                          <a:solidFill>
                            <a:srgbClr val="54443F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성과 평가 및 개선 보고</a:t>
                      </a:r>
                      <a:endParaRPr lang="en-US" sz="2130" dirty="0">
                        <a:solidFill>
                          <a:srgbClr val="54443F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3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프로젝트 성과 지표 분석</a:t>
                      </a:r>
                      <a:endParaRPr lang="en-US" altLang="ko-KR" sz="2130" dirty="0">
                        <a:solidFill>
                          <a:srgbClr val="515151"/>
                        </a:solidFill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보고서 총괄</a:t>
                      </a:r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서비스 기획 성과 측정 및 개선안 제시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분석 성과 검증 및 인사이트 도출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데이터 저장</a:t>
                      </a:r>
                      <a:r>
                        <a:rPr lang="en-US" altLang="ko-KR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2130" dirty="0">
                          <a:solidFill>
                            <a:srgbClr val="515151"/>
                          </a:solidFill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처리 효율성 개선 및 시스템 최적화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1E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3137</Words>
  <Application>Microsoft Office PowerPoint</Application>
  <PresentationFormat>사용자 지정</PresentationFormat>
  <Paragraphs>455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Pretendard Bold</vt:lpstr>
      <vt:lpstr>Pretendard SemiBold</vt:lpstr>
      <vt:lpstr>Arial</vt:lpstr>
      <vt:lpstr>Pretendard Regular</vt:lpstr>
      <vt:lpstr>Calibri</vt:lpstr>
      <vt:lpstr>Pretendard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FullName</cp:lastModifiedBy>
  <cp:revision>11</cp:revision>
  <dcterms:created xsi:type="dcterms:W3CDTF">2006-08-16T00:00:00Z</dcterms:created>
  <dcterms:modified xsi:type="dcterms:W3CDTF">2025-10-21T06:39:39Z</dcterms:modified>
</cp:coreProperties>
</file>

<file path=docProps/thumbnail.jpeg>
</file>